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5" r:id="rId9"/>
    <p:sldId id="266" r:id="rId10"/>
    <p:sldId id="271" r:id="rId11"/>
    <p:sldId id="26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9BDC1-E852-4D1C-8FF7-BC6F512EE4A4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A3F75-FE15-4A63-964F-D5DF2E1A9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A3F75-FE15-4A63-964F-D5DF2E1A9A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9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6620" y="830510"/>
            <a:ext cx="11274804" cy="1631510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Международные отношения в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XVII-XVIII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вв.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3070371"/>
            <a:ext cx="8915399" cy="2833291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План:</a:t>
            </a:r>
          </a:p>
          <a:p>
            <a:pPr marL="342900" indent="-342900">
              <a:buAutoNum type="arabicPeriod"/>
            </a:pPr>
            <a:r>
              <a:rPr lang="ru-RU" sz="3600" b="1" i="1" dirty="0" smtClean="0"/>
              <a:t>Причины международных конфликтов</a:t>
            </a:r>
          </a:p>
          <a:p>
            <a:pPr marL="342900" indent="-342900">
              <a:buAutoNum type="arabicPeriod"/>
            </a:pPr>
            <a:r>
              <a:rPr lang="ru-RU" sz="3600" b="1" i="1" dirty="0" smtClean="0"/>
              <a:t>Тридцатилетняя война</a:t>
            </a:r>
          </a:p>
          <a:p>
            <a:pPr marL="342900" indent="-342900">
              <a:buAutoNum type="arabicPeriod"/>
            </a:pPr>
            <a:r>
              <a:rPr lang="ru-RU" sz="3600" b="1" i="1" dirty="0" smtClean="0"/>
              <a:t>Европа в </a:t>
            </a:r>
            <a:r>
              <a:rPr lang="en-US" sz="3600" b="1" i="1" dirty="0" smtClean="0"/>
              <a:t>XVIII</a:t>
            </a:r>
            <a:r>
              <a:rPr lang="ru-RU" sz="3600" b="1" i="1" dirty="0" smtClean="0"/>
              <a:t> в.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7102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360" y="590554"/>
            <a:ext cx="8911687" cy="1280890"/>
          </a:xfrm>
        </p:spPr>
        <p:txBody>
          <a:bodyPr/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Европа в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</a:t>
            </a:r>
            <a:b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574" y="1652631"/>
            <a:ext cx="10209402" cy="430053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1701-14 гг. </a:t>
            </a:r>
            <a:r>
              <a:rPr lang="ru-RU" sz="3200" dirty="0" smtClean="0"/>
              <a:t>– </a:t>
            </a:r>
            <a:r>
              <a:rPr lang="ru-RU" sz="3200" dirty="0"/>
              <a:t>в</a:t>
            </a:r>
            <a:r>
              <a:rPr lang="ru-RU" sz="3200" dirty="0" smtClean="0"/>
              <a:t>ойна за испанское наследство</a:t>
            </a:r>
          </a:p>
          <a:p>
            <a:r>
              <a:rPr lang="ru-RU" sz="3200" b="1" dirty="0" smtClean="0"/>
              <a:t>1700-21 гг. </a:t>
            </a:r>
            <a:r>
              <a:rPr lang="ru-RU" sz="3200" dirty="0" smtClean="0"/>
              <a:t>– Северная война</a:t>
            </a:r>
          </a:p>
          <a:p>
            <a:r>
              <a:rPr lang="ru-RU" sz="3200" b="1" dirty="0" smtClean="0"/>
              <a:t>1740-48 гг. </a:t>
            </a:r>
            <a:r>
              <a:rPr lang="ru-RU" sz="3200" dirty="0" smtClean="0"/>
              <a:t>- </a:t>
            </a:r>
            <a:r>
              <a:rPr lang="ru-RU" sz="3200" dirty="0"/>
              <a:t>война за австрийское </a:t>
            </a:r>
            <a:r>
              <a:rPr lang="ru-RU" sz="3200" dirty="0" smtClean="0"/>
              <a:t>наследство</a:t>
            </a:r>
          </a:p>
          <a:p>
            <a:r>
              <a:rPr lang="ru-RU" sz="3200" b="1" dirty="0" smtClean="0"/>
              <a:t>1756-63 гг. </a:t>
            </a:r>
            <a:r>
              <a:rPr lang="ru-RU" sz="3200" dirty="0" smtClean="0"/>
              <a:t>– Семилетняя война</a:t>
            </a:r>
          </a:p>
          <a:p>
            <a:r>
              <a:rPr lang="ru-RU" sz="3200" b="1" dirty="0" smtClean="0"/>
              <a:t>1768-74 гг. </a:t>
            </a:r>
            <a:r>
              <a:rPr lang="ru-RU" sz="3200" dirty="0" smtClean="0"/>
              <a:t>– русско-турецкая война (</a:t>
            </a:r>
            <a:r>
              <a:rPr lang="ru-RU" sz="3200" dirty="0" smtClean="0">
                <a:sym typeface="Wingdings" panose="05000000000000000000" pitchFamily="2" charset="2"/>
              </a:rPr>
              <a:t> Турция утратила самостоятельность в международных делах</a:t>
            </a:r>
            <a:r>
              <a:rPr lang="ru-RU" sz="3200" dirty="0" smtClean="0"/>
              <a:t>)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05140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7" y="60902"/>
            <a:ext cx="2393095" cy="28959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Альбрехт </a:t>
            </a:r>
            <a:r>
              <a:rPr lang="ru-RU" sz="2400" dirty="0" smtClean="0"/>
              <a:t>фон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Валленштейн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740" y="870483"/>
            <a:ext cx="1551962" cy="205232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43159" y="60901"/>
            <a:ext cx="2164401" cy="2974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Фердинанд II</a:t>
            </a:r>
            <a:endParaRPr lang="ru-RU" sz="24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72" y="577684"/>
            <a:ext cx="1428415" cy="226618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13617" y="82046"/>
            <a:ext cx="1594377" cy="29538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err="1" smtClean="0"/>
              <a:t>Решилье</a:t>
            </a:r>
            <a:endParaRPr lang="ru-RU" sz="24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328" y="577683"/>
            <a:ext cx="1278953" cy="210679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765705" y="82046"/>
            <a:ext cx="1665231" cy="29538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Карл </a:t>
            </a:r>
            <a:r>
              <a:rPr lang="en-US" sz="2400" dirty="0" smtClean="0"/>
              <a:t>II</a:t>
            </a:r>
            <a:endParaRPr lang="ru-RU" sz="2400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907" y="577683"/>
            <a:ext cx="1482825" cy="2270135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44007" y="3238150"/>
            <a:ext cx="1913695" cy="3363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Густав </a:t>
            </a:r>
            <a:r>
              <a:rPr lang="en-US" sz="2400" dirty="0" smtClean="0"/>
              <a:t>II</a:t>
            </a:r>
            <a:r>
              <a:rPr lang="ru-RU" sz="2400" dirty="0" smtClean="0"/>
              <a:t> Адольф</a:t>
            </a:r>
            <a:endParaRPr lang="ru-RU" sz="2400" dirty="0"/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62" y="4063575"/>
            <a:ext cx="1696783" cy="2328835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588647" y="82046"/>
            <a:ext cx="2073760" cy="29538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Людовик </a:t>
            </a:r>
            <a:r>
              <a:rPr lang="en-US" sz="2400" dirty="0" smtClean="0"/>
              <a:t>XIV</a:t>
            </a:r>
            <a:endParaRPr lang="ru-RU" sz="2400" dirty="0"/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661" y="577682"/>
            <a:ext cx="1824911" cy="22583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2583" y="3238150"/>
            <a:ext cx="1955134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Мария </a:t>
            </a:r>
            <a:r>
              <a:rPr lang="ru-RU" sz="2400" dirty="0" err="1" smtClean="0"/>
              <a:t>Терезия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486" y="4004851"/>
            <a:ext cx="1647244" cy="25385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35505" y="3345422"/>
            <a:ext cx="7184583" cy="30469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Император Священной Римской империи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Король Швеции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Король Испании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Дочь императора Священной Римской империи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Король Франции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Кардинал, 1й министр короля Франции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Полководец Священной Римской империи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485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859" y="531831"/>
            <a:ext cx="8911687" cy="1280890"/>
          </a:xfrm>
        </p:spPr>
        <p:txBody>
          <a:bodyPr/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096" y="1596704"/>
            <a:ext cx="8915400" cy="3777622"/>
          </a:xfrm>
        </p:spPr>
        <p:txBody>
          <a:bodyPr>
            <a:normAutofit/>
          </a:bodyPr>
          <a:lstStyle/>
          <a:p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10322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589" y="179494"/>
            <a:ext cx="10300954" cy="1280890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1.Причины международных противоречий в Европе: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189" y="1384183"/>
            <a:ext cx="9415753" cy="2910980"/>
          </a:xfrm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3200" dirty="0" smtClean="0"/>
              <a:t>Столкновение интересов колониальных держав </a:t>
            </a:r>
          </a:p>
          <a:p>
            <a:r>
              <a:rPr lang="ru-RU" sz="3200" dirty="0" smtClean="0"/>
              <a:t>Противоречивые отношения с Османской империей (Восточный вопрос)</a:t>
            </a:r>
          </a:p>
          <a:p>
            <a:r>
              <a:rPr lang="ru-RU" sz="3200" dirty="0" smtClean="0"/>
              <a:t>Борьба за господство на Балтике </a:t>
            </a:r>
          </a:p>
          <a:p>
            <a:pPr marL="0" indent="0">
              <a:buNone/>
            </a:pPr>
            <a:endParaRPr lang="ru-RU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12081" y="4479021"/>
            <a:ext cx="8196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Самые могущественные страны той эпохи: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Франция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Англия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Испания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Голландия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Германия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833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197" y="144066"/>
            <a:ext cx="8911687" cy="1280890"/>
          </a:xfrm>
        </p:spPr>
        <p:txBody>
          <a:bodyPr/>
          <a:lstStyle/>
          <a:p>
            <a:r>
              <a:rPr lang="ru-RU" b="1" i="1" dirty="0" smtClean="0"/>
              <a:t>2. Тридцатилетняя </a:t>
            </a:r>
            <a:r>
              <a:rPr lang="ru-RU" b="1" i="1" dirty="0"/>
              <a:t>война</a:t>
            </a:r>
            <a:br>
              <a:rPr lang="ru-RU" b="1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0586" y="1001085"/>
            <a:ext cx="3333735" cy="432592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/>
              <a:t>Религиозные конфессии в центральной Европе в 1618 </a:t>
            </a:r>
            <a:r>
              <a:rPr lang="ru-RU" sz="2800" dirty="0" smtClean="0"/>
              <a:t>году: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Красные цвета: </a:t>
            </a:r>
            <a:r>
              <a:rPr lang="ru-RU" sz="2800" dirty="0" smtClean="0"/>
              <a:t>протестанты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Голубые: </a:t>
            </a:r>
            <a:r>
              <a:rPr lang="ru-RU" sz="2800" dirty="0" smtClean="0"/>
              <a:t>католики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60" y="784511"/>
            <a:ext cx="6131667" cy="60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0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13" y="0"/>
            <a:ext cx="8911687" cy="684572"/>
          </a:xfrm>
        </p:spPr>
        <p:txBody>
          <a:bodyPr/>
          <a:lstStyle/>
          <a:p>
            <a:r>
              <a:rPr lang="ru-RU" dirty="0" smtClean="0"/>
              <a:t>Ход войны: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4242" y="494950"/>
            <a:ext cx="10469461" cy="476193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2400" dirty="0" smtClean="0"/>
              <a:t>1608 г. – Протестантская уния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1609 г. – Католическая лига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1617 г. – наступление Габсбургов на привилегии Чехии </a:t>
            </a:r>
            <a:r>
              <a:rPr lang="ru-RU" sz="2400" dirty="0" smtClean="0">
                <a:hlinkClick r:id="rId2" action="ppaction://hlinksldjump"/>
              </a:rPr>
              <a:t>(карта)</a:t>
            </a:r>
            <a:endParaRPr lang="ru-RU" sz="2400" dirty="0" smtClean="0"/>
          </a:p>
          <a:p>
            <a:pPr>
              <a:spcBef>
                <a:spcPts val="600"/>
              </a:spcBef>
            </a:pPr>
            <a:r>
              <a:rPr lang="ru-RU" sz="2400" dirty="0" smtClean="0"/>
              <a:t>1618 г. – восстания в Чехии </a:t>
            </a:r>
            <a:r>
              <a:rPr lang="ru-RU" sz="2400" dirty="0" smtClean="0">
                <a:sym typeface="Wingdings" panose="05000000000000000000" pitchFamily="2" charset="2"/>
              </a:rPr>
              <a:t> война между чехами а Австрийским императором</a:t>
            </a:r>
          </a:p>
          <a:p>
            <a:pPr>
              <a:spcBef>
                <a:spcPts val="600"/>
              </a:spcBef>
            </a:pPr>
            <a:r>
              <a:rPr lang="ru-RU" sz="2400" dirty="0" smtClean="0">
                <a:sym typeface="Wingdings" panose="05000000000000000000" pitchFamily="2" charset="2"/>
              </a:rPr>
              <a:t>1620 г. – Фердинанд </a:t>
            </a:r>
            <a:r>
              <a:rPr lang="en-US" sz="2400" dirty="0" smtClean="0">
                <a:sym typeface="Wingdings" panose="05000000000000000000" pitchFamily="2" charset="2"/>
              </a:rPr>
              <a:t>II</a:t>
            </a:r>
            <a:r>
              <a:rPr lang="ru-RU" sz="2400" dirty="0" smtClean="0">
                <a:sym typeface="Wingdings" panose="05000000000000000000" pitchFamily="2" charset="2"/>
              </a:rPr>
              <a:t> разгромил чехов у Белой горы(</a:t>
            </a:r>
            <a:r>
              <a:rPr lang="ru-RU" sz="2400" dirty="0" err="1" smtClean="0">
                <a:sym typeface="Wingdings" panose="05000000000000000000" pitchFamily="2" charset="2"/>
                <a:hlinkClick r:id="rId3" action="ppaction://hlinksldjump"/>
              </a:rPr>
              <a:t>илл</a:t>
            </a:r>
            <a:r>
              <a:rPr lang="ru-RU" sz="2400" dirty="0" smtClean="0">
                <a:sym typeface="Wingdings" panose="05000000000000000000" pitchFamily="2" charset="2"/>
                <a:hlinkClick r:id="rId3" action="ppaction://hlinksldjump"/>
              </a:rPr>
              <a:t>.), </a:t>
            </a:r>
            <a:r>
              <a:rPr lang="ru-RU" sz="2400" dirty="0" smtClean="0">
                <a:sym typeface="Wingdings" panose="05000000000000000000" pitchFamily="2" charset="2"/>
              </a:rPr>
              <a:t>расправа над чехами, Чехия сала австрийской провинцией</a:t>
            </a:r>
          </a:p>
          <a:p>
            <a:pPr>
              <a:spcBef>
                <a:spcPts val="600"/>
              </a:spcBef>
            </a:pPr>
            <a:r>
              <a:rPr lang="ru-RU" sz="2400" dirty="0" smtClean="0">
                <a:sym typeface="Wingdings" panose="05000000000000000000" pitchFamily="2" charset="2"/>
              </a:rPr>
              <a:t>1625 г. - Англия, Дания и Голландия объявляют войну Австрии, которая разгромила Данию и заняла северогерманские земли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1629 г. – мир между Австрией и Данией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1630 г. – «Эдикт о восстании» (секуляризация протестантских земель), вступление Швеции в войну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1632 г. – поражение немцев в битве у </a:t>
            </a:r>
            <a:r>
              <a:rPr lang="ru-RU" sz="2400" dirty="0" err="1" smtClean="0"/>
              <a:t>Люцтена</a:t>
            </a:r>
            <a:r>
              <a:rPr lang="ru-RU" sz="2400" dirty="0" smtClean="0"/>
              <a:t> </a:t>
            </a:r>
            <a:r>
              <a:rPr lang="ru-RU" sz="2400" dirty="0" smtClean="0">
                <a:hlinkClick r:id="rId4" action="ppaction://hlinksldjump"/>
              </a:rPr>
              <a:t>(</a:t>
            </a:r>
            <a:r>
              <a:rPr lang="ru-RU" sz="2400" dirty="0" err="1" smtClean="0">
                <a:hlinkClick r:id="rId4" action="ppaction://hlinksldjump"/>
              </a:rPr>
              <a:t>илл</a:t>
            </a:r>
            <a:r>
              <a:rPr lang="ru-RU" sz="2400" dirty="0" smtClean="0">
                <a:hlinkClick r:id="rId4" action="ppaction://hlinksldjump"/>
              </a:rPr>
              <a:t>.)</a:t>
            </a:r>
            <a:endParaRPr lang="ru-RU" sz="2400" dirty="0" smtClean="0"/>
          </a:p>
          <a:p>
            <a:pPr>
              <a:spcBef>
                <a:spcPts val="600"/>
              </a:spcBef>
            </a:pPr>
            <a:r>
              <a:rPr lang="ru-RU" sz="2400" dirty="0" smtClean="0"/>
              <a:t>1635 г. – Франция объявляет войну Испании</a:t>
            </a:r>
          </a:p>
          <a:p>
            <a:pPr>
              <a:spcBef>
                <a:spcPts val="600"/>
              </a:spcBef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9781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747" y="548609"/>
            <a:ext cx="8911687" cy="1280890"/>
          </a:xfrm>
        </p:spPr>
        <p:txBody>
          <a:bodyPr/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Вестфальский мирный договор: 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9036" y="1428924"/>
            <a:ext cx="8915400" cy="3777622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Заложил основы новых международных отношений</a:t>
            </a:r>
          </a:p>
          <a:p>
            <a:r>
              <a:rPr lang="ru-RU" sz="2800" dirty="0" smtClean="0"/>
              <a:t>Франция получила Эльзас</a:t>
            </a:r>
          </a:p>
          <a:p>
            <a:r>
              <a:rPr lang="ru-RU" sz="2800" dirty="0" smtClean="0"/>
              <a:t>Швеция получила контрибуцию и земли на Балтике</a:t>
            </a:r>
          </a:p>
          <a:p>
            <a:r>
              <a:rPr lang="ru-RU" sz="2800" dirty="0" smtClean="0"/>
              <a:t>Голландия стала независимой от Испании</a:t>
            </a:r>
          </a:p>
          <a:p>
            <a:r>
              <a:rPr lang="ru-RU" sz="2800" dirty="0" smtClean="0"/>
              <a:t>Закреплены привилегии германских князей</a:t>
            </a:r>
          </a:p>
          <a:p>
            <a:r>
              <a:rPr lang="ru-RU" sz="2800" dirty="0" smtClean="0"/>
              <a:t>Католики уравнены с протестантами</a:t>
            </a:r>
          </a:p>
          <a:p>
            <a:r>
              <a:rPr lang="ru-RU" sz="2800" dirty="0" smtClean="0"/>
              <a:t>Фактический распад Священной Римской империи</a:t>
            </a:r>
          </a:p>
          <a:p>
            <a:endParaRPr lang="ru-RU" sz="2800" dirty="0"/>
          </a:p>
        </p:txBody>
      </p:sp>
      <p:sp>
        <p:nvSpPr>
          <p:cNvPr id="5" name="7-конечная звезда 4">
            <a:hlinkClick r:id="rId2" action="ppaction://hlinksldjump"/>
          </p:cNvPr>
          <p:cNvSpPr/>
          <p:nvPr/>
        </p:nvSpPr>
        <p:spPr>
          <a:xfrm>
            <a:off x="251670" y="1428924"/>
            <a:ext cx="1199625" cy="1087773"/>
          </a:xfrm>
          <a:prstGeom prst="star7">
            <a:avLst/>
          </a:prstGeom>
          <a:solidFill>
            <a:srgbClr val="00B0F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0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690" y="535633"/>
            <a:ext cx="8911687" cy="1280890"/>
          </a:xfrm>
        </p:spPr>
        <p:txBody>
          <a:bodyPr/>
          <a:lstStyle/>
          <a:p>
            <a:r>
              <a:rPr lang="ru-RU" dirty="0" smtClean="0"/>
              <a:t>Битва у Белой горы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10" y="1312548"/>
            <a:ext cx="854392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9848675" y="125835"/>
            <a:ext cx="1275127" cy="906011"/>
          </a:xfrm>
          <a:prstGeom prst="lef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4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453" y="-54075"/>
            <a:ext cx="11920030" cy="8355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«Битва при </a:t>
            </a:r>
            <a:r>
              <a:rPr lang="ru-RU" dirty="0" err="1"/>
              <a:t>Лютцене</a:t>
            </a:r>
            <a:r>
              <a:rPr lang="ru-RU" dirty="0"/>
              <a:t>, смерть короля Густава Адольфа 16 ноября 1632 года»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076" y="939668"/>
            <a:ext cx="8925887" cy="591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85381" y="5712903"/>
            <a:ext cx="1275127" cy="906011"/>
          </a:xfrm>
          <a:prstGeom prst="lef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6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463" y="0"/>
            <a:ext cx="8911687" cy="1280890"/>
          </a:xfrm>
        </p:spPr>
        <p:txBody>
          <a:bodyPr/>
          <a:lstStyle/>
          <a:p>
            <a:r>
              <a:rPr lang="ru-RU" dirty="0" smtClean="0"/>
              <a:t>Подписание мира в Вестфалии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89" y="889234"/>
            <a:ext cx="8556643" cy="6625687"/>
          </a:xfrm>
          <a:prstGeom prst="rect">
            <a:avLst/>
          </a:prstGeom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10393832" y="152401"/>
            <a:ext cx="1275127" cy="906011"/>
          </a:xfrm>
          <a:prstGeom prst="lef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2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34" y="160398"/>
            <a:ext cx="7583649" cy="652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9848675" y="125835"/>
            <a:ext cx="1275127" cy="906011"/>
          </a:xfrm>
          <a:prstGeom prst="lef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073" y="1360412"/>
            <a:ext cx="2209117" cy="26469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859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120</TotalTime>
  <Words>355</Words>
  <Application>Microsoft Office PowerPoint</Application>
  <PresentationFormat>Широкоэкранный</PresentationFormat>
  <Paragraphs>68</Paragraphs>
  <Slides>12</Slides>
  <Notes>1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Wingdings 3</vt:lpstr>
      <vt:lpstr>Легкий дым</vt:lpstr>
      <vt:lpstr>Тема: Международные отношения в XVII-XVIII вв.</vt:lpstr>
      <vt:lpstr>1.Причины международных противоречий в Европе:</vt:lpstr>
      <vt:lpstr>2. Тридцатилетняя война </vt:lpstr>
      <vt:lpstr>Ход войны:</vt:lpstr>
      <vt:lpstr>Вестфальский мирный договор: </vt:lpstr>
      <vt:lpstr>Битва у Белой горы</vt:lpstr>
      <vt:lpstr>«Битва при Лютцене, смерть короля Густава Адольфа 16 ноября 1632 года» </vt:lpstr>
      <vt:lpstr>Подписание мира в Вестфалии</vt:lpstr>
      <vt:lpstr>Презентация PowerPoint</vt:lpstr>
      <vt:lpstr>3. Европа в XVIII в. </vt:lpstr>
      <vt:lpstr>Альбрехт фон  Валленштейн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Международные отношения в XVII-XVIII вв.</dc:title>
  <dc:creator>Анастасия Хапчук</dc:creator>
  <cp:lastModifiedBy>Анастасия Хапчук</cp:lastModifiedBy>
  <cp:revision>12</cp:revision>
  <dcterms:created xsi:type="dcterms:W3CDTF">2014-11-20T15:53:09Z</dcterms:created>
  <dcterms:modified xsi:type="dcterms:W3CDTF">2015-09-05T13:55:44Z</dcterms:modified>
</cp:coreProperties>
</file>